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erriweather Sans Bold" charset="1" panose="00000800000000000000"/>
      <p:regular r:id="rId15"/>
    </p:embeddedFont>
    <p:embeddedFont>
      <p:font typeface="Merriweather Sans Light" charset="1" panose="00000400000000000000"/>
      <p:regular r:id="rId19"/>
    </p:embeddedFont>
    <p:embeddedFont>
      <p:font typeface="Merriweather Sans" charset="1" panose="00000500000000000000"/>
      <p:regular r:id="rId20"/>
    </p:embeddedFont>
    <p:embeddedFont>
      <p:font typeface="Nunito Sans Bold" charset="1" panose="00000800000000000000"/>
      <p:regular r:id="rId23"/>
    </p:embeddedFont>
    <p:embeddedFont>
      <p:font typeface="Archivo Black" charset="1" panose="020B0A03020202020B04"/>
      <p:regular r:id="rId24"/>
    </p:embeddedFont>
    <p:embeddedFont>
      <p:font typeface="Nunito Sans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notesSlides/notesSlide4.xml" Type="http://schemas.openxmlformats.org/officeDocument/2006/relationships/notesSlide"/><Relationship Id="rId26" Target="fonts/font26.fntdata" Type="http://schemas.openxmlformats.org/officeDocument/2006/relationships/font"/><Relationship Id="rId27" Target="notesSlides/notesSlide5.xml" Type="http://schemas.openxmlformats.org/officeDocument/2006/relationships/notesSlide"/><Relationship Id="rId28" Target="notesSlides/notesSlide6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8.pn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Relationship Id="rId8" Target="../media/image4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478" y="2009620"/>
            <a:ext cx="18338954" cy="8300526"/>
            <a:chOff x="0" y="0"/>
            <a:chExt cx="24451938" cy="11067368"/>
          </a:xfrm>
        </p:grpSpPr>
        <p:sp>
          <p:nvSpPr>
            <p:cNvPr name="Freeform 3" id="3" descr="A person sitting at a desk using a computer  Description automatically generated"/>
            <p:cNvSpPr/>
            <p:nvPr/>
          </p:nvSpPr>
          <p:spPr>
            <a:xfrm flipH="false" flipV="false" rot="0">
              <a:off x="0" y="0"/>
              <a:ext cx="24451945" cy="11067415"/>
            </a:xfrm>
            <a:custGeom>
              <a:avLst/>
              <a:gdLst/>
              <a:ahLst/>
              <a:cxnLst/>
              <a:rect r="r" b="b" t="t" l="l"/>
              <a:pathLst>
                <a:path h="11067415" w="24451945">
                  <a:moveTo>
                    <a:pt x="0" y="0"/>
                  </a:moveTo>
                  <a:lnTo>
                    <a:pt x="24451945" y="0"/>
                  </a:lnTo>
                  <a:lnTo>
                    <a:pt x="24451945" y="11067415"/>
                  </a:lnTo>
                  <a:lnTo>
                    <a:pt x="0" y="110674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" t="-195" r="-6250" b="-5634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27176" y="2000096"/>
            <a:ext cx="18324700" cy="8321702"/>
            <a:chOff x="0" y="0"/>
            <a:chExt cx="24432934" cy="110956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700" y="12700"/>
              <a:ext cx="24407495" cy="11070209"/>
            </a:xfrm>
            <a:custGeom>
              <a:avLst/>
              <a:gdLst/>
              <a:ahLst/>
              <a:cxnLst/>
              <a:rect r="r" b="b" t="t" l="l"/>
              <a:pathLst>
                <a:path h="11070209" w="24407495">
                  <a:moveTo>
                    <a:pt x="0" y="0"/>
                  </a:moveTo>
                  <a:lnTo>
                    <a:pt x="24407495" y="0"/>
                  </a:lnTo>
                  <a:lnTo>
                    <a:pt x="24407495" y="11070209"/>
                  </a:lnTo>
                  <a:lnTo>
                    <a:pt x="0" y="11070209"/>
                  </a:lnTo>
                  <a:close/>
                </a:path>
              </a:pathLst>
            </a:custGeom>
            <a:solidFill>
              <a:srgbClr val="4617D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32895" cy="11095609"/>
            </a:xfrm>
            <a:custGeom>
              <a:avLst/>
              <a:gdLst/>
              <a:ahLst/>
              <a:cxnLst/>
              <a:rect r="r" b="b" t="t" l="l"/>
              <a:pathLst>
                <a:path h="11095609" w="24432895">
                  <a:moveTo>
                    <a:pt x="12700" y="0"/>
                  </a:moveTo>
                  <a:lnTo>
                    <a:pt x="24420195" y="0"/>
                  </a:lnTo>
                  <a:cubicBezTo>
                    <a:pt x="24427180" y="0"/>
                    <a:pt x="24432895" y="5715"/>
                    <a:pt x="24432895" y="12700"/>
                  </a:cubicBezTo>
                  <a:lnTo>
                    <a:pt x="24432895" y="11082909"/>
                  </a:lnTo>
                  <a:cubicBezTo>
                    <a:pt x="24432895" y="11089894"/>
                    <a:pt x="24427180" y="11095609"/>
                    <a:pt x="24420195" y="11095609"/>
                  </a:cubicBezTo>
                  <a:lnTo>
                    <a:pt x="12700" y="11095609"/>
                  </a:lnTo>
                  <a:cubicBezTo>
                    <a:pt x="5715" y="11095609"/>
                    <a:pt x="0" y="11089894"/>
                    <a:pt x="0" y="11082909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11082909"/>
                  </a:lnTo>
                  <a:lnTo>
                    <a:pt x="12700" y="11082909"/>
                  </a:lnTo>
                  <a:lnTo>
                    <a:pt x="12700" y="11070209"/>
                  </a:lnTo>
                  <a:lnTo>
                    <a:pt x="24420195" y="11070209"/>
                  </a:lnTo>
                  <a:lnTo>
                    <a:pt x="24420195" y="11082909"/>
                  </a:lnTo>
                  <a:lnTo>
                    <a:pt x="24407495" y="11082909"/>
                  </a:lnTo>
                  <a:lnTo>
                    <a:pt x="24407495" y="12700"/>
                  </a:lnTo>
                  <a:lnTo>
                    <a:pt x="24420195" y="12700"/>
                  </a:lnTo>
                  <a:lnTo>
                    <a:pt x="2442019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5127473" y="572394"/>
            <a:ext cx="1777568" cy="877906"/>
            <a:chOff x="0" y="0"/>
            <a:chExt cx="2370090" cy="1170542"/>
          </a:xfrm>
        </p:grpSpPr>
        <p:sp>
          <p:nvSpPr>
            <p:cNvPr name="Freeform 8" id="8" descr="Picture 7"/>
            <p:cNvSpPr/>
            <p:nvPr/>
          </p:nvSpPr>
          <p:spPr>
            <a:xfrm flipH="false" flipV="false" rot="0">
              <a:off x="0" y="0"/>
              <a:ext cx="2370074" cy="1170559"/>
            </a:xfrm>
            <a:custGeom>
              <a:avLst/>
              <a:gdLst/>
              <a:ahLst/>
              <a:cxnLst/>
              <a:rect r="r" b="b" t="t" l="l"/>
              <a:pathLst>
                <a:path h="1170559" w="2370074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61" t="0" r="-562" b="1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445664" y="434190"/>
            <a:ext cx="1458211" cy="1119732"/>
            <a:chOff x="0" y="0"/>
            <a:chExt cx="1944282" cy="1492976"/>
          </a:xfrm>
        </p:grpSpPr>
        <p:sp>
          <p:nvSpPr>
            <p:cNvPr name="Freeform 10" id="10" descr="Picture 9"/>
            <p:cNvSpPr/>
            <p:nvPr/>
          </p:nvSpPr>
          <p:spPr>
            <a:xfrm flipH="false" flipV="false" rot="0">
              <a:off x="0" y="0"/>
              <a:ext cx="1944243" cy="1493012"/>
            </a:xfrm>
            <a:custGeom>
              <a:avLst/>
              <a:gdLst/>
              <a:ahLst/>
              <a:cxnLst/>
              <a:rect r="r" b="b" t="t" l="l"/>
              <a:pathLst>
                <a:path h="1493012" w="1944243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7" t="0" r="-109" b="2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7201592" y="146404"/>
            <a:ext cx="808054" cy="1617030"/>
            <a:chOff x="0" y="0"/>
            <a:chExt cx="1077406" cy="2156040"/>
          </a:xfrm>
        </p:grpSpPr>
        <p:sp>
          <p:nvSpPr>
            <p:cNvPr name="Freeform 12" id="12" descr="pasted-movie.png"/>
            <p:cNvSpPr/>
            <p:nvPr/>
          </p:nvSpPr>
          <p:spPr>
            <a:xfrm flipH="false" flipV="false" rot="0">
              <a:off x="0" y="0"/>
              <a:ext cx="1077468" cy="2156079"/>
            </a:xfrm>
            <a:custGeom>
              <a:avLst/>
              <a:gdLst/>
              <a:ahLst/>
              <a:cxnLst/>
              <a:rect r="r" b="b" t="t" l="l"/>
              <a:pathLst>
                <a:path h="2156079" w="1077468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604" r="5" b="-602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1943321" y="366993"/>
            <a:ext cx="1380389" cy="1175602"/>
            <a:chOff x="0" y="0"/>
            <a:chExt cx="1840518" cy="1567470"/>
          </a:xfrm>
        </p:grpSpPr>
        <p:sp>
          <p:nvSpPr>
            <p:cNvPr name="Freeform 14" id="14" descr="pasted-movie.png"/>
            <p:cNvSpPr/>
            <p:nvPr/>
          </p:nvSpPr>
          <p:spPr>
            <a:xfrm flipH="false" flipV="false" rot="0">
              <a:off x="0" y="0"/>
              <a:ext cx="1840484" cy="1567434"/>
            </a:xfrm>
            <a:custGeom>
              <a:avLst/>
              <a:gdLst/>
              <a:ahLst/>
              <a:cxnLst/>
              <a:rect r="r" b="b" t="t" l="l"/>
              <a:pathLst>
                <a:path h="1567434" w="184048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9378" t="-31606" r="-19623" b="-31609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5003453" y="7913580"/>
            <a:ext cx="3394872" cy="2414976"/>
            <a:chOff x="0" y="0"/>
            <a:chExt cx="4526496" cy="3219968"/>
          </a:xfrm>
        </p:grpSpPr>
        <p:sp>
          <p:nvSpPr>
            <p:cNvPr name="Freeform 16" id="16" descr="Image"/>
            <p:cNvSpPr/>
            <p:nvPr/>
          </p:nvSpPr>
          <p:spPr>
            <a:xfrm flipH="false" flipV="false" rot="0">
              <a:off x="0" y="0"/>
              <a:ext cx="4526534" cy="3219958"/>
            </a:xfrm>
            <a:custGeom>
              <a:avLst/>
              <a:gdLst/>
              <a:ahLst/>
              <a:cxnLst/>
              <a:rect r="r" b="b" t="t" l="l"/>
              <a:pathLst>
                <a:path h="3219958" w="4526534">
                  <a:moveTo>
                    <a:pt x="0" y="0"/>
                  </a:moveTo>
                  <a:lnTo>
                    <a:pt x="4526534" y="0"/>
                  </a:lnTo>
                  <a:lnTo>
                    <a:pt x="4526534" y="3219958"/>
                  </a:lnTo>
                  <a:lnTo>
                    <a:pt x="0" y="3219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173" t="0" r="-16160" b="-51433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2061220" y="3067194"/>
            <a:ext cx="6380205" cy="6194822"/>
            <a:chOff x="0" y="0"/>
            <a:chExt cx="8506940" cy="8259762"/>
          </a:xfrm>
        </p:grpSpPr>
        <p:sp>
          <p:nvSpPr>
            <p:cNvPr name="Freeform 18" id="18" descr="Image"/>
            <p:cNvSpPr/>
            <p:nvPr/>
          </p:nvSpPr>
          <p:spPr>
            <a:xfrm flipH="false" flipV="false" rot="0">
              <a:off x="0" y="0"/>
              <a:ext cx="8506968" cy="8259699"/>
            </a:xfrm>
            <a:custGeom>
              <a:avLst/>
              <a:gdLst/>
              <a:ahLst/>
              <a:cxnLst/>
              <a:rect r="r" b="b" t="t" l="l"/>
              <a:pathLst>
                <a:path h="8259699" w="8506968">
                  <a:moveTo>
                    <a:pt x="0" y="0"/>
                  </a:moveTo>
                  <a:lnTo>
                    <a:pt x="8506968" y="0"/>
                  </a:lnTo>
                  <a:lnTo>
                    <a:pt x="8506968" y="8259699"/>
                  </a:lnTo>
                  <a:lnTo>
                    <a:pt x="0" y="82596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5" r="0" b="-15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-180000">
            <a:off x="11931236" y="5686990"/>
            <a:ext cx="4077596" cy="938508"/>
            <a:chOff x="0" y="0"/>
            <a:chExt cx="5436794" cy="125134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5411343" cy="1225931"/>
            </a:xfrm>
            <a:custGeom>
              <a:avLst/>
              <a:gdLst/>
              <a:ahLst/>
              <a:cxnLst/>
              <a:rect r="r" b="b" t="t" l="l"/>
              <a:pathLst>
                <a:path h="1225931" w="5411343">
                  <a:moveTo>
                    <a:pt x="0" y="0"/>
                  </a:moveTo>
                  <a:lnTo>
                    <a:pt x="5411343" y="0"/>
                  </a:lnTo>
                  <a:lnTo>
                    <a:pt x="5411343" y="1225931"/>
                  </a:lnTo>
                  <a:lnTo>
                    <a:pt x="0" y="1225931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9175972" y="4812747"/>
            <a:ext cx="6433237" cy="1774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b="true" sz="5550" spc="22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Uma nova geração</a:t>
            </a:r>
          </a:p>
          <a:p>
            <a:pPr algn="ctr">
              <a:lnSpc>
                <a:spcPts val="6659"/>
              </a:lnSpc>
            </a:pPr>
            <a:r>
              <a:rPr lang="en-US" b="true" sz="5550" spc="22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de especialistas em tecnologia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238963" y="1974824"/>
            <a:ext cx="18324701" cy="8321702"/>
            <a:chOff x="0" y="0"/>
            <a:chExt cx="24432934" cy="110956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24407495" cy="11070209"/>
            </a:xfrm>
            <a:custGeom>
              <a:avLst/>
              <a:gdLst/>
              <a:ahLst/>
              <a:cxnLst/>
              <a:rect r="r" b="b" t="t" l="l"/>
              <a:pathLst>
                <a:path h="11070209" w="24407495">
                  <a:moveTo>
                    <a:pt x="0" y="0"/>
                  </a:moveTo>
                  <a:lnTo>
                    <a:pt x="24407495" y="0"/>
                  </a:lnTo>
                  <a:lnTo>
                    <a:pt x="24407495" y="11070209"/>
                  </a:lnTo>
                  <a:lnTo>
                    <a:pt x="0" y="11070209"/>
                  </a:lnTo>
                  <a:close/>
                </a:path>
              </a:pathLst>
            </a:custGeom>
            <a:solidFill>
              <a:srgbClr val="4617D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432895" cy="11095609"/>
            </a:xfrm>
            <a:custGeom>
              <a:avLst/>
              <a:gdLst/>
              <a:ahLst/>
              <a:cxnLst/>
              <a:rect r="r" b="b" t="t" l="l"/>
              <a:pathLst>
                <a:path h="11095609" w="24432895">
                  <a:moveTo>
                    <a:pt x="12700" y="0"/>
                  </a:moveTo>
                  <a:lnTo>
                    <a:pt x="24420195" y="0"/>
                  </a:lnTo>
                  <a:cubicBezTo>
                    <a:pt x="24427180" y="0"/>
                    <a:pt x="24432895" y="5715"/>
                    <a:pt x="24432895" y="12700"/>
                  </a:cubicBezTo>
                  <a:lnTo>
                    <a:pt x="24432895" y="11082909"/>
                  </a:lnTo>
                  <a:cubicBezTo>
                    <a:pt x="24432895" y="11089894"/>
                    <a:pt x="24427180" y="11095609"/>
                    <a:pt x="24420195" y="11095609"/>
                  </a:cubicBezTo>
                  <a:lnTo>
                    <a:pt x="12700" y="11095609"/>
                  </a:lnTo>
                  <a:cubicBezTo>
                    <a:pt x="5715" y="11095609"/>
                    <a:pt x="0" y="11089894"/>
                    <a:pt x="0" y="11082909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11082909"/>
                  </a:lnTo>
                  <a:lnTo>
                    <a:pt x="12700" y="11082909"/>
                  </a:lnTo>
                  <a:lnTo>
                    <a:pt x="12700" y="11070209"/>
                  </a:lnTo>
                  <a:lnTo>
                    <a:pt x="24420195" y="11070209"/>
                  </a:lnTo>
                  <a:lnTo>
                    <a:pt x="24420195" y="11082909"/>
                  </a:lnTo>
                  <a:lnTo>
                    <a:pt x="24407495" y="11082909"/>
                  </a:lnTo>
                  <a:lnTo>
                    <a:pt x="24407495" y="12700"/>
                  </a:lnTo>
                  <a:lnTo>
                    <a:pt x="24420195" y="12700"/>
                  </a:lnTo>
                  <a:lnTo>
                    <a:pt x="2442019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5127473" y="572394"/>
            <a:ext cx="1777568" cy="877906"/>
            <a:chOff x="0" y="0"/>
            <a:chExt cx="2370090" cy="1170542"/>
          </a:xfrm>
        </p:grpSpPr>
        <p:sp>
          <p:nvSpPr>
            <p:cNvPr name="Freeform 6" id="6" descr="Picture 7"/>
            <p:cNvSpPr/>
            <p:nvPr/>
          </p:nvSpPr>
          <p:spPr>
            <a:xfrm flipH="false" flipV="false" rot="0">
              <a:off x="0" y="0"/>
              <a:ext cx="2370074" cy="1170559"/>
            </a:xfrm>
            <a:custGeom>
              <a:avLst/>
              <a:gdLst/>
              <a:ahLst/>
              <a:cxnLst/>
              <a:rect r="r" b="b" t="t" l="l"/>
              <a:pathLst>
                <a:path h="1170559" w="2370074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61" t="0" r="-562" b="1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3445664" y="434190"/>
            <a:ext cx="1458211" cy="1119732"/>
            <a:chOff x="0" y="0"/>
            <a:chExt cx="1944282" cy="1492976"/>
          </a:xfrm>
        </p:grpSpPr>
        <p:sp>
          <p:nvSpPr>
            <p:cNvPr name="Freeform 8" id="8" descr="Picture 9"/>
            <p:cNvSpPr/>
            <p:nvPr/>
          </p:nvSpPr>
          <p:spPr>
            <a:xfrm flipH="false" flipV="false" rot="0">
              <a:off x="0" y="0"/>
              <a:ext cx="1944243" cy="1493012"/>
            </a:xfrm>
            <a:custGeom>
              <a:avLst/>
              <a:gdLst/>
              <a:ahLst/>
              <a:cxnLst/>
              <a:rect r="r" b="b" t="t" l="l"/>
              <a:pathLst>
                <a:path h="1493012" w="1944243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7" t="0" r="-109" b="2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7201592" y="146404"/>
            <a:ext cx="808054" cy="1617030"/>
            <a:chOff x="0" y="0"/>
            <a:chExt cx="1077406" cy="2156040"/>
          </a:xfrm>
        </p:grpSpPr>
        <p:sp>
          <p:nvSpPr>
            <p:cNvPr name="Freeform 10" id="10" descr="pasted-movie.png"/>
            <p:cNvSpPr/>
            <p:nvPr/>
          </p:nvSpPr>
          <p:spPr>
            <a:xfrm flipH="false" flipV="false" rot="0">
              <a:off x="0" y="0"/>
              <a:ext cx="1077468" cy="2156079"/>
            </a:xfrm>
            <a:custGeom>
              <a:avLst/>
              <a:gdLst/>
              <a:ahLst/>
              <a:cxnLst/>
              <a:rect r="r" b="b" t="t" l="l"/>
              <a:pathLst>
                <a:path h="2156079" w="1077468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604" r="5" b="-602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943321" y="366993"/>
            <a:ext cx="1380389" cy="1175602"/>
            <a:chOff x="0" y="0"/>
            <a:chExt cx="1840518" cy="1567470"/>
          </a:xfrm>
        </p:grpSpPr>
        <p:sp>
          <p:nvSpPr>
            <p:cNvPr name="Freeform 12" id="12" descr="pasted-movie.png"/>
            <p:cNvSpPr/>
            <p:nvPr/>
          </p:nvSpPr>
          <p:spPr>
            <a:xfrm flipH="false" flipV="false" rot="0">
              <a:off x="0" y="0"/>
              <a:ext cx="1840484" cy="1567434"/>
            </a:xfrm>
            <a:custGeom>
              <a:avLst/>
              <a:gdLst/>
              <a:ahLst/>
              <a:cxnLst/>
              <a:rect r="r" b="b" t="t" l="l"/>
              <a:pathLst>
                <a:path h="1567434" w="184048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378" t="-31606" r="-19623" b="-31609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003453" y="7913580"/>
            <a:ext cx="3394872" cy="2414976"/>
            <a:chOff x="0" y="0"/>
            <a:chExt cx="4526496" cy="3219968"/>
          </a:xfrm>
        </p:grpSpPr>
        <p:sp>
          <p:nvSpPr>
            <p:cNvPr name="Freeform 14" id="14" descr="Image"/>
            <p:cNvSpPr/>
            <p:nvPr/>
          </p:nvSpPr>
          <p:spPr>
            <a:xfrm flipH="false" flipV="false" rot="0">
              <a:off x="0" y="0"/>
              <a:ext cx="4526534" cy="3219958"/>
            </a:xfrm>
            <a:custGeom>
              <a:avLst/>
              <a:gdLst/>
              <a:ahLst/>
              <a:cxnLst/>
              <a:rect r="r" b="b" t="t" l="l"/>
              <a:pathLst>
                <a:path h="3219958" w="4526534">
                  <a:moveTo>
                    <a:pt x="0" y="0"/>
                  </a:moveTo>
                  <a:lnTo>
                    <a:pt x="4526534" y="0"/>
                  </a:lnTo>
                  <a:lnTo>
                    <a:pt x="4526534" y="3219958"/>
                  </a:lnTo>
                  <a:lnTo>
                    <a:pt x="0" y="3219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173" t="0" r="-16160" b="-51433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2061220" y="3067194"/>
            <a:ext cx="6380205" cy="6194822"/>
            <a:chOff x="0" y="0"/>
            <a:chExt cx="8506940" cy="8259762"/>
          </a:xfrm>
        </p:grpSpPr>
        <p:sp>
          <p:nvSpPr>
            <p:cNvPr name="Freeform 16" id="16" descr="Image"/>
            <p:cNvSpPr/>
            <p:nvPr/>
          </p:nvSpPr>
          <p:spPr>
            <a:xfrm flipH="false" flipV="false" rot="0">
              <a:off x="0" y="0"/>
              <a:ext cx="8506968" cy="8259699"/>
            </a:xfrm>
            <a:custGeom>
              <a:avLst/>
              <a:gdLst/>
              <a:ahLst/>
              <a:cxnLst/>
              <a:rect r="r" b="b" t="t" l="l"/>
              <a:pathLst>
                <a:path h="8259699" w="8506968">
                  <a:moveTo>
                    <a:pt x="0" y="0"/>
                  </a:moveTo>
                  <a:lnTo>
                    <a:pt x="8506968" y="0"/>
                  </a:lnTo>
                  <a:lnTo>
                    <a:pt x="8506968" y="8259699"/>
                  </a:lnTo>
                  <a:lnTo>
                    <a:pt x="0" y="82596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5" r="0" b="-15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824360" y="3776663"/>
            <a:ext cx="5876529" cy="652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EcoTour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Grupo Nº7</a:t>
            </a: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Ohana Bento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Gerónimo Beco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Iveth de Lima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Edmildo Levi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Pitchi Sidibe</a:t>
            </a:r>
          </a:p>
          <a:p>
            <a:pPr algn="l">
              <a:lnSpc>
                <a:spcPts val="4320"/>
              </a:lnSpc>
            </a:pPr>
            <a:r>
              <a:rPr lang="en-US" sz="3600" spc="14" b="true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Lauri Carlos</a:t>
            </a: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2591" y="2595572"/>
            <a:ext cx="16582818" cy="4778928"/>
            <a:chOff x="0" y="0"/>
            <a:chExt cx="22110424" cy="63719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110424" cy="6371904"/>
            </a:xfrm>
            <a:custGeom>
              <a:avLst/>
              <a:gdLst/>
              <a:ahLst/>
              <a:cxnLst/>
              <a:rect r="r" b="b" t="t" l="l"/>
              <a:pathLst>
                <a:path h="6371904" w="22110424">
                  <a:moveTo>
                    <a:pt x="0" y="0"/>
                  </a:moveTo>
                  <a:lnTo>
                    <a:pt x="22110424" y="0"/>
                  </a:lnTo>
                  <a:lnTo>
                    <a:pt x="22110424" y="6371904"/>
                  </a:lnTo>
                  <a:lnTo>
                    <a:pt x="0" y="63719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22110424" cy="63719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999"/>
                </a:lnSpc>
              </a:pPr>
              <a:r>
                <a:rPr lang="en-US" sz="2499" spc="9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O </a:t>
              </a:r>
              <a:r>
                <a:rPr lang="en-US" sz="2499" spc="9" b="true">
                  <a:solidFill>
                    <a:srgbClr val="000000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EcoTour</a:t>
              </a:r>
              <a:r>
                <a:rPr lang="en-US" sz="2499" spc="9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é uma plataforma digital que utiliza Machine Learning e análise de dados para sugerir rotas personalizadas de ecoturismo em Angola. O sistema integra pontos turísticos, avaliações de utilizadores e preferências pessoais para criar experiências únicas e sustentáveis.</a:t>
              </a:r>
            </a:p>
            <a:p>
              <a:pPr algn="l">
                <a:lnSpc>
                  <a:spcPts val="2999"/>
                </a:lnSpc>
              </a:pPr>
            </a:p>
            <a:p>
              <a:pPr algn="l">
                <a:lnSpc>
                  <a:spcPts val="2999"/>
                </a:lnSpc>
              </a:pPr>
            </a:p>
            <a:p>
              <a:pPr algn="l" marL="452437" indent="-226219" lvl="1">
                <a:lnSpc>
                  <a:spcPts val="29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8767" y="2595572"/>
            <a:ext cx="6453046" cy="948447"/>
            <a:chOff x="0" y="0"/>
            <a:chExt cx="8604062" cy="12645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52591" y="1660683"/>
            <a:ext cx="11653162" cy="1323369"/>
            <a:chOff x="0" y="0"/>
            <a:chExt cx="15537550" cy="17644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Contexto e Objetivo</a:t>
              </a:r>
            </a:p>
          </p:txBody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11" id="11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t="0" r="-2067" b="-8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3" id="13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t="0" r="-582" b="5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5" id="15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7" r="0" b="-227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113" b="3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52591" y="5550462"/>
            <a:ext cx="8192244" cy="3676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9"/>
              </a:lnSpc>
              <a:spcBef>
                <a:spcPct val="0"/>
              </a:spcBef>
            </a:pPr>
            <a:r>
              <a:rPr lang="en-US" b="true" sz="2499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🌍 Importância do problema a ser resolvido</a:t>
            </a:r>
          </a:p>
          <a:p>
            <a:pPr algn="just">
              <a:lnSpc>
                <a:spcPts val="2699"/>
              </a:lnSpc>
            </a:pPr>
          </a:p>
          <a:p>
            <a:pPr algn="just" marL="539748" indent="-269874" lvl="1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 setor de turismo em Angola tem grande potencial inexplorado, especialmente no ecoturismo.</a:t>
            </a:r>
          </a:p>
          <a:p>
            <a:pPr algn="just" marL="539748" indent="-269874" lvl="1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Atualmente, turistas e agências têm dificuldade em acessar informações confiáveis sobre pontos turísticos e planejar roteiros sustentáveis.</a:t>
            </a:r>
          </a:p>
          <a:p>
            <a:pPr algn="just" marL="539748" indent="-269874" lvl="1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Falta de ferramentas digitais que unifiquem dados de atrações, avaliações e recomendações inteligentes.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364088" y="5384054"/>
            <a:ext cx="8478711" cy="434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9"/>
              </a:lnSpc>
              <a:spcBef>
                <a:spcPct val="0"/>
              </a:spcBef>
            </a:pPr>
            <a:r>
              <a:rPr lang="en-US" b="true" sz="2499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🎯</a:t>
            </a:r>
            <a:r>
              <a:rPr lang="en-US" b="true" sz="2499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Objetivos do projeto</a:t>
            </a:r>
          </a:p>
          <a:p>
            <a:pPr algn="just">
              <a:lnSpc>
                <a:spcPts val="2699"/>
              </a:lnSpc>
              <a:spcBef>
                <a:spcPct val="0"/>
              </a:spcBef>
            </a:pPr>
          </a:p>
          <a:p>
            <a:pPr algn="just" marL="539749" indent="-269875" lvl="1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Centralizar informações sobre pontos turísticos e ecoturismo em Angola.</a:t>
            </a:r>
          </a:p>
          <a:p>
            <a:pPr algn="just" marL="539749" indent="-269875" lvl="1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Oferecer roteiros inteligentes e personalizados com base em dados e preferências do utilizador.</a:t>
            </a:r>
          </a:p>
          <a:p>
            <a:pPr algn="just" marL="539749" indent="-269875" lvl="1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Promover o turismo sustentável, incentivando práticas responsáveis e valorizando as comunidades locais.</a:t>
            </a:r>
          </a:p>
          <a:p>
            <a:pPr algn="just" marL="539749" indent="-269875" lvl="1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Servir como base escalável para futuras integrações com reservas, transportes e análise de impacto ambiental.</a:t>
            </a:r>
          </a:p>
          <a:p>
            <a:pPr algn="just">
              <a:lnSpc>
                <a:spcPts val="26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7932" y="3370328"/>
            <a:ext cx="6453046" cy="948447"/>
            <a:chOff x="0" y="0"/>
            <a:chExt cx="8604062" cy="1264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51756" y="2435439"/>
            <a:ext cx="11653162" cy="1323369"/>
            <a:chOff x="0" y="0"/>
            <a:chExt cx="15537550" cy="1764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Relação 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8" id="8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t="0" r="-2067" b="-8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0" id="10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t="0" r="-582" b="5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2" id="12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7" r="0" b="-227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113" b="3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698218" y="4605519"/>
            <a:ext cx="2566238" cy="2559311"/>
          </a:xfrm>
          <a:custGeom>
            <a:avLst/>
            <a:gdLst/>
            <a:ahLst/>
            <a:cxnLst/>
            <a:rect r="r" b="b" t="t" l="l"/>
            <a:pathLst>
              <a:path h="2559311" w="2566238">
                <a:moveTo>
                  <a:pt x="0" y="0"/>
                </a:moveTo>
                <a:lnTo>
                  <a:pt x="2566238" y="0"/>
                </a:lnTo>
                <a:lnTo>
                  <a:pt x="2566238" y="2559310"/>
                </a:lnTo>
                <a:lnTo>
                  <a:pt x="0" y="25593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7960" t="-171506" r="-408439" b="-124194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4455247" y="4605519"/>
            <a:ext cx="2408476" cy="2472983"/>
          </a:xfrm>
          <a:custGeom>
            <a:avLst/>
            <a:gdLst/>
            <a:ahLst/>
            <a:cxnLst/>
            <a:rect r="r" b="b" t="t" l="l"/>
            <a:pathLst>
              <a:path h="2472983" w="2408476">
                <a:moveTo>
                  <a:pt x="0" y="0"/>
                </a:moveTo>
                <a:lnTo>
                  <a:pt x="2408476" y="0"/>
                </a:lnTo>
                <a:lnTo>
                  <a:pt x="2408476" y="2472983"/>
                </a:lnTo>
                <a:lnTo>
                  <a:pt x="0" y="24729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30428" t="-171286" r="-124963" b="-13084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698218" y="7078502"/>
            <a:ext cx="3172072" cy="2540349"/>
          </a:xfrm>
          <a:custGeom>
            <a:avLst/>
            <a:gdLst/>
            <a:ahLst/>
            <a:cxnLst/>
            <a:rect r="r" b="b" t="t" l="l"/>
            <a:pathLst>
              <a:path h="2540349" w="3172072">
                <a:moveTo>
                  <a:pt x="0" y="0"/>
                </a:moveTo>
                <a:lnTo>
                  <a:pt x="3172072" y="0"/>
                </a:lnTo>
                <a:lnTo>
                  <a:pt x="3172072" y="2540350"/>
                </a:lnTo>
                <a:lnTo>
                  <a:pt x="0" y="25403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12948" t="-173387" r="0" b="-130131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4307969" y="7078502"/>
            <a:ext cx="2555754" cy="2540349"/>
          </a:xfrm>
          <a:custGeom>
            <a:avLst/>
            <a:gdLst/>
            <a:ahLst/>
            <a:cxnLst/>
            <a:rect r="r" b="b" t="t" l="l"/>
            <a:pathLst>
              <a:path h="2540349" w="2555754">
                <a:moveTo>
                  <a:pt x="0" y="0"/>
                </a:moveTo>
                <a:lnTo>
                  <a:pt x="2555754" y="0"/>
                </a:lnTo>
                <a:lnTo>
                  <a:pt x="2555754" y="2540350"/>
                </a:lnTo>
                <a:lnTo>
                  <a:pt x="0" y="25403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7780" t="-270124" r="-315898" b="-31514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8162674" y="2725980"/>
            <a:ext cx="9573621" cy="7676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</a:t>
            </a:r>
            <a:r>
              <a:rPr lang="en-US" b="true" sz="2485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ECoTour </a:t>
            </a: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contribui para os Objetivos de Desenvolvimento Sustentável (ODS), alinhamdo-se ao turismo sustentável, unindo tecnologia, preservação ambiental e desenvolvimento socioeconômico.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 marL="536611" indent="-268306" lvl="1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85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8 – Trabalho decente e crescimento econômico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Promove o turismo como motor de desenvolvimento local e geração de emprego.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 marL="536611" indent="-268306" lvl="1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85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11 – Cidades e comunidades sustentáveis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Incentiva a preservação do património natural e cultural de Angola.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 marL="536611" indent="-268306" lvl="1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85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12 – Consumo e produção responsáveis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Estimula práticas de turismo consciente, com menor impacto ambiental.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 marL="536611" indent="-268306" lvl="1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85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15 – Vida terrestre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Valoriza a biodiversidade, incentivando visitas sustentáveis a áreas de ecoturismo.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  <a:p>
            <a:pPr algn="l">
              <a:lnSpc>
                <a:spcPts val="268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0423" y="2684919"/>
            <a:ext cx="6453046" cy="948447"/>
            <a:chOff x="0" y="0"/>
            <a:chExt cx="8604062" cy="1264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809847"/>
            <a:ext cx="11653162" cy="1323369"/>
            <a:chOff x="0" y="0"/>
            <a:chExt cx="15537550" cy="1764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Os Problemas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8" id="8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t="0" r="-2067" b="-8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0" id="10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t="0" r="-582" b="5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2" id="12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7" r="0" b="-227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113" b="3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384650" y="2684919"/>
            <a:ext cx="6453046" cy="948447"/>
            <a:chOff x="0" y="0"/>
            <a:chExt cx="8604062" cy="126459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0589891" y="1835773"/>
            <a:ext cx="11653162" cy="1323369"/>
            <a:chOff x="0" y="0"/>
            <a:chExt cx="15537550" cy="176449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As soluções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146331" y="4273738"/>
            <a:ext cx="5885502" cy="1354471"/>
            <a:chOff x="0" y="0"/>
            <a:chExt cx="7847336" cy="1805961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1343629"/>
              <a:ext cx="7847336" cy="462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-45720"/>
              <a:ext cx="7847336" cy="12348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14"/>
                </a:lnSpc>
                <a:spcBef>
                  <a:spcPct val="0"/>
                </a:spcBef>
              </a:pPr>
              <a:r>
                <a:rPr lang="en-US" sz="2724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Descobrir pontos turísticos de qualidade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140423" y="3939164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40423" y="7623798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40423" y="5934007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2146331" y="6408260"/>
            <a:ext cx="5885502" cy="925418"/>
            <a:chOff x="0" y="0"/>
            <a:chExt cx="7847336" cy="1233891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770569"/>
              <a:ext cx="7847336" cy="444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58"/>
                </a:lnSpc>
              </a:pP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-57150"/>
              <a:ext cx="7847336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Orga</a:t>
              </a:r>
              <a:r>
                <a:rPr lang="en-US" sz="27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nizar roteiros de forma prática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2146331" y="7949023"/>
            <a:ext cx="5885502" cy="1420718"/>
            <a:chOff x="0" y="0"/>
            <a:chExt cx="7847336" cy="1894291"/>
          </a:xfrm>
        </p:grpSpPr>
        <p:sp>
          <p:nvSpPr>
            <p:cNvPr name="TextBox 34" id="34"/>
            <p:cNvSpPr txBox="true"/>
            <p:nvPr/>
          </p:nvSpPr>
          <p:spPr>
            <a:xfrm rot="0">
              <a:off x="0" y="1430969"/>
              <a:ext cx="7847336" cy="444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58"/>
                </a:lnSpc>
              </a:pP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-57150"/>
              <a:ext cx="7847336" cy="1283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S</a:t>
              </a:r>
              <a:r>
                <a:rPr lang="en-US" sz="27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aber quais destinos são mais avaliados e recomendados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0632300" y="6286603"/>
            <a:ext cx="6635574" cy="1403698"/>
            <a:chOff x="0" y="0"/>
            <a:chExt cx="8847432" cy="1871597"/>
          </a:xfrm>
        </p:grpSpPr>
        <p:sp>
          <p:nvSpPr>
            <p:cNvPr name="TextBox 37" id="37"/>
            <p:cNvSpPr txBox="true"/>
            <p:nvPr/>
          </p:nvSpPr>
          <p:spPr>
            <a:xfrm rot="0">
              <a:off x="0" y="1324439"/>
              <a:ext cx="884743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0" y="-52994"/>
              <a:ext cx="8847432" cy="1226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700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</a:t>
              </a:r>
              <a:r>
                <a:rPr lang="en-US" sz="2700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ador escolhe os pontos que quer visitar e define a data e hora.</a:t>
              </a: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9625817" y="3975790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625817" y="7623798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625817" y="6067357"/>
            <a:ext cx="758833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10589891" y="7690301"/>
            <a:ext cx="6944683" cy="1916406"/>
            <a:chOff x="0" y="0"/>
            <a:chExt cx="9259578" cy="2555209"/>
          </a:xfrm>
        </p:grpSpPr>
        <p:sp>
          <p:nvSpPr>
            <p:cNvPr name="TextBox 43" id="43"/>
            <p:cNvSpPr txBox="true"/>
            <p:nvPr/>
          </p:nvSpPr>
          <p:spPr>
            <a:xfrm rot="0">
              <a:off x="0" y="2008050"/>
              <a:ext cx="9259578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</a:p>
          </p:txBody>
        </p:sp>
        <p:sp>
          <p:nvSpPr>
            <p:cNvPr name="TextBox 44" id="44"/>
            <p:cNvSpPr txBox="true"/>
            <p:nvPr/>
          </p:nvSpPr>
          <p:spPr>
            <a:xfrm rot="0">
              <a:off x="0" y="-52994"/>
              <a:ext cx="9259578" cy="186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700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utilizadorpode </a:t>
              </a:r>
              <a:r>
                <a:rPr lang="en-US" sz="2700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contar com um sistema de avaliações e comentários: os visitantes ajudam a destacar os melhores destinos.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0589891" y="4273738"/>
            <a:ext cx="6635574" cy="1916407"/>
            <a:chOff x="0" y="0"/>
            <a:chExt cx="8847432" cy="2555209"/>
          </a:xfrm>
        </p:grpSpPr>
        <p:sp>
          <p:nvSpPr>
            <p:cNvPr name="TextBox 46" id="46"/>
            <p:cNvSpPr txBox="true"/>
            <p:nvPr/>
          </p:nvSpPr>
          <p:spPr>
            <a:xfrm rot="0">
              <a:off x="0" y="2008050"/>
              <a:ext cx="884743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</a:p>
          </p:txBody>
        </p:sp>
        <p:sp>
          <p:nvSpPr>
            <p:cNvPr name="TextBox 47" id="47"/>
            <p:cNvSpPr txBox="true"/>
            <p:nvPr/>
          </p:nvSpPr>
          <p:spPr>
            <a:xfrm rot="0">
              <a:off x="0" y="-52994"/>
              <a:ext cx="8847432" cy="186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utilizador tem acesso a um catálogo de</a:t>
              </a:r>
              <a:r>
                <a:rPr lang="en-US" sz="2699" b="true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 pontos turísticos organizados por província.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1296" y="2143236"/>
            <a:ext cx="6453046" cy="948447"/>
            <a:chOff x="0" y="0"/>
            <a:chExt cx="8604062" cy="1264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851717" y="0"/>
            <a:ext cx="8436283" cy="4745409"/>
          </a:xfrm>
          <a:custGeom>
            <a:avLst/>
            <a:gdLst/>
            <a:ahLst/>
            <a:cxnLst/>
            <a:rect r="r" b="b" t="t" l="l"/>
            <a:pathLst>
              <a:path h="4745409" w="8436283">
                <a:moveTo>
                  <a:pt x="0" y="0"/>
                </a:moveTo>
                <a:lnTo>
                  <a:pt x="8436283" y="0"/>
                </a:lnTo>
                <a:lnTo>
                  <a:pt x="8436283" y="4745409"/>
                </a:lnTo>
                <a:lnTo>
                  <a:pt x="0" y="47454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51717" y="4745409"/>
            <a:ext cx="8436283" cy="5541591"/>
          </a:xfrm>
          <a:custGeom>
            <a:avLst/>
            <a:gdLst/>
            <a:ahLst/>
            <a:cxnLst/>
            <a:rect r="r" b="b" t="t" l="l"/>
            <a:pathLst>
              <a:path h="5541591" w="8436283">
                <a:moveTo>
                  <a:pt x="0" y="0"/>
                </a:moveTo>
                <a:lnTo>
                  <a:pt x="8436283" y="0"/>
                </a:lnTo>
                <a:lnTo>
                  <a:pt x="8436283" y="5541591"/>
                </a:lnTo>
                <a:lnTo>
                  <a:pt x="0" y="55415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82" r="0" b="-3282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95119" y="1208348"/>
            <a:ext cx="11653162" cy="1825539"/>
            <a:chOff x="0" y="0"/>
            <a:chExt cx="15537550" cy="24340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37551" cy="2434053"/>
            </a:xfrm>
            <a:custGeom>
              <a:avLst/>
              <a:gdLst/>
              <a:ahLst/>
              <a:cxnLst/>
              <a:rect r="r" b="b" t="t" l="l"/>
              <a:pathLst>
                <a:path h="2434053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2434053"/>
                  </a:lnTo>
                  <a:lnTo>
                    <a:pt x="0" y="2434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57150"/>
              <a:ext cx="15537550" cy="237690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O impac</a:t>
              </a: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to</a:t>
              </a:r>
            </a:p>
            <a:p>
              <a:pPr algn="l">
                <a:lnSpc>
                  <a:spcPts val="5427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10" id="10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067" t="0" r="-2067" b="-8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2" id="12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84" t="0" r="-582" b="5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4" id="14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227" r="0" b="-227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-1113" b="3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9507" t="-31606" r="-20418" b="-31607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81296" y="3877935"/>
            <a:ext cx="7851163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m</a:t>
            </a:r>
            <a:r>
              <a:rPr lang="en-US" sz="2999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ais confiança e melhor experiência ao viajar por Angola.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95119" y="2541260"/>
            <a:ext cx="5230993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turistas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44472" y="8500812"/>
            <a:ext cx="753108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contr</a:t>
            </a:r>
            <a:r>
              <a:rPr lang="en-US" sz="3000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ibuição para fortalecer o turismo como setor estratégico da economia.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59422" y="7640387"/>
            <a:ext cx="555768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o país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95119" y="5751395"/>
            <a:ext cx="8348881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promoção da cultura local, geração de visibilidade para pequenos negócios e guias turísticos.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95119" y="5129095"/>
            <a:ext cx="722978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a comunidade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407" y="2760740"/>
            <a:ext cx="6453046" cy="948447"/>
            <a:chOff x="0" y="0"/>
            <a:chExt cx="8604062" cy="1264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42231" y="1825852"/>
            <a:ext cx="11653162" cy="1323369"/>
            <a:chOff x="0" y="0"/>
            <a:chExt cx="15537550" cy="1764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Resultados</a:t>
              </a: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 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8" id="8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t="0" r="-2067" b="-8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0" id="10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t="0" r="-582" b="5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2" id="12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7" r="0" b="-227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113" b="3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3099418" y="2718799"/>
            <a:ext cx="3531295" cy="6113807"/>
          </a:xfrm>
          <a:custGeom>
            <a:avLst/>
            <a:gdLst/>
            <a:ahLst/>
            <a:cxnLst/>
            <a:rect r="r" b="b" t="t" l="l"/>
            <a:pathLst>
              <a:path h="6113807" w="3531295">
                <a:moveTo>
                  <a:pt x="0" y="0"/>
                </a:moveTo>
                <a:lnTo>
                  <a:pt x="3531296" y="0"/>
                </a:lnTo>
                <a:lnTo>
                  <a:pt x="3531296" y="6113807"/>
                </a:lnTo>
                <a:lnTo>
                  <a:pt x="0" y="61138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628" r="-4875" b="-2270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407" y="4019930"/>
            <a:ext cx="10092810" cy="615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Uma ferram</a:t>
            </a: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enta simples, mas já funcional, que pode ser usada em feiras de turismo, escolas e até por agências de viagem locais.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Estrutura de banco de dados funcional (usuários, pontos turísticos, avaliações, roteiros).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Serviços implementados para criar roteiros, listar destinos mais avaliados e explorar por província.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  <a:p>
            <a:pPr algn="just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7932" y="3370328"/>
            <a:ext cx="6453046" cy="948447"/>
            <a:chOff x="0" y="0"/>
            <a:chExt cx="8604062" cy="1264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8578723" cy="1239139"/>
            </a:xfrm>
            <a:custGeom>
              <a:avLst/>
              <a:gdLst/>
              <a:ahLst/>
              <a:cxnLst/>
              <a:rect r="r" b="b" t="t" l="l"/>
              <a:pathLst>
                <a:path h="1239139" w="8578723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51756" y="2435439"/>
            <a:ext cx="11653162" cy="1323369"/>
            <a:chOff x="0" y="0"/>
            <a:chExt cx="15537550" cy="1764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37551" cy="1764492"/>
            </a:xfrm>
            <a:custGeom>
              <a:avLst/>
              <a:gdLst/>
              <a:ahLst/>
              <a:cxnLst/>
              <a:rect r="r" b="b" t="t" l="l"/>
              <a:pathLst>
                <a:path h="1764492" w="15537551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427"/>
                </a:lnSpc>
              </a:pPr>
              <a:r>
                <a:rPr lang="en-US" b="true" sz="5025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Conclusão e Trabalho futuro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82956" y="744174"/>
            <a:ext cx="2921214" cy="248720"/>
            <a:chOff x="0" y="0"/>
            <a:chExt cx="3894952" cy="331626"/>
          </a:xfrm>
        </p:grpSpPr>
        <p:sp>
          <p:nvSpPr>
            <p:cNvPr name="Freeform 8" id="8" descr="Image"/>
            <p:cNvSpPr/>
            <p:nvPr/>
          </p:nvSpPr>
          <p:spPr>
            <a:xfrm flipH="false" flipV="false" rot="0">
              <a:off x="0" y="0"/>
              <a:ext cx="3894963" cy="331597"/>
            </a:xfrm>
            <a:custGeom>
              <a:avLst/>
              <a:gdLst/>
              <a:ahLst/>
              <a:cxnLst/>
              <a:rect r="r" b="b" t="t" l="l"/>
              <a:pathLst>
                <a:path h="331597" w="3894963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t="0" r="-2067" b="-8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222434" y="427439"/>
            <a:ext cx="1580448" cy="780909"/>
            <a:chOff x="0" y="0"/>
            <a:chExt cx="2107264" cy="1041212"/>
          </a:xfrm>
        </p:grpSpPr>
        <p:sp>
          <p:nvSpPr>
            <p:cNvPr name="Freeform 10" id="10" descr="Picture 7"/>
            <p:cNvSpPr/>
            <p:nvPr/>
          </p:nvSpPr>
          <p:spPr>
            <a:xfrm flipH="false" flipV="false" rot="0">
              <a:off x="0" y="0"/>
              <a:ext cx="2107311" cy="1041273"/>
            </a:xfrm>
            <a:custGeom>
              <a:avLst/>
              <a:gdLst/>
              <a:ahLst/>
              <a:cxnLst/>
              <a:rect r="r" b="b" t="t" l="l"/>
              <a:pathLst>
                <a:path h="1041273" w="2107311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t="0" r="-582" b="5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3800587" y="338836"/>
            <a:ext cx="1234639" cy="941733"/>
            <a:chOff x="0" y="0"/>
            <a:chExt cx="1646186" cy="1255644"/>
          </a:xfrm>
        </p:grpSpPr>
        <p:sp>
          <p:nvSpPr>
            <p:cNvPr name="Freeform 12" id="12" descr="Picture 9"/>
            <p:cNvSpPr/>
            <p:nvPr/>
          </p:nvSpPr>
          <p:spPr>
            <a:xfrm flipH="false" flipV="false" rot="0">
              <a:off x="0" y="0"/>
              <a:ext cx="1646174" cy="1255649"/>
            </a:xfrm>
            <a:custGeom>
              <a:avLst/>
              <a:gdLst/>
              <a:ahLst/>
              <a:cxnLst/>
              <a:rect r="r" b="b" t="t" l="l"/>
              <a:pathLst>
                <a:path h="1255649" w="1646174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27" r="0" b="-227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7000025" y="270560"/>
            <a:ext cx="534549" cy="1094670"/>
            <a:chOff x="0" y="0"/>
            <a:chExt cx="712732" cy="145956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2724" cy="1459611"/>
            </a:xfrm>
            <a:custGeom>
              <a:avLst/>
              <a:gdLst/>
              <a:ahLst/>
              <a:cxnLst/>
              <a:rect r="r" b="b" t="t" l="l"/>
              <a:pathLst>
                <a:path h="1459611" w="712724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113" b="3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595394" y="338836"/>
            <a:ext cx="1008050" cy="864211"/>
            <a:chOff x="0" y="0"/>
            <a:chExt cx="1344066" cy="11522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4041" cy="1152271"/>
            </a:xfrm>
            <a:custGeom>
              <a:avLst/>
              <a:gdLst/>
              <a:ahLst/>
              <a:cxnLst/>
              <a:rect r="r" b="b" t="t" l="l"/>
              <a:pathLst>
                <a:path h="1152271" w="134404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-13605" y="9985086"/>
            <a:ext cx="18342351" cy="384878"/>
            <a:chOff x="0" y="0"/>
            <a:chExt cx="24456468" cy="5131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00" y="12700"/>
              <a:ext cx="24431117" cy="487807"/>
            </a:xfrm>
            <a:custGeom>
              <a:avLst/>
              <a:gdLst/>
              <a:ahLst/>
              <a:cxnLst/>
              <a:rect r="r" b="b" t="t" l="l"/>
              <a:pathLst>
                <a:path h="487807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51756" y="4417002"/>
            <a:ext cx="12030496" cy="4778928"/>
            <a:chOff x="0" y="0"/>
            <a:chExt cx="16040662" cy="637190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040663" cy="6371904"/>
            </a:xfrm>
            <a:custGeom>
              <a:avLst/>
              <a:gdLst/>
              <a:ahLst/>
              <a:cxnLst/>
              <a:rect r="r" b="b" t="t" l="l"/>
              <a:pathLst>
                <a:path h="6371904" w="16040663">
                  <a:moveTo>
                    <a:pt x="0" y="0"/>
                  </a:moveTo>
                  <a:lnTo>
                    <a:pt x="16040663" y="0"/>
                  </a:lnTo>
                  <a:lnTo>
                    <a:pt x="16040663" y="6371904"/>
                  </a:lnTo>
                  <a:lnTo>
                    <a:pt x="0" y="63719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0"/>
              <a:ext cx="16040662" cy="63719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spc="1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A nossa plataforma pode crescer para web ou mobile, integração com mapas, reservas de hotéis e até análise de fluxo turístico.Existe também a capacidade de evoluir para incluir reservas, pacotes turísticos, integração com transportes e até inteligência artificial para recomendações personalizadas.</a:t>
              </a:r>
            </a:p>
            <a:p>
              <a:pPr algn="l">
                <a:lnSpc>
                  <a:spcPts val="3359"/>
                </a:lnSpc>
              </a:pPr>
            </a:p>
            <a:p>
              <a:pPr algn="l">
                <a:lnSpc>
                  <a:spcPts val="3359"/>
                </a:lnSpc>
              </a:pPr>
              <a:r>
                <a:rPr lang="en-US" sz="2799" spc="11">
                  <a:solidFill>
                    <a:srgbClr val="000000"/>
                  </a:solidFill>
                  <a:latin typeface="Merriweather Sans"/>
                  <a:ea typeface="Merriweather Sans"/>
                  <a:cs typeface="Merriweather Sans"/>
                  <a:sym typeface="Merriweather Sans"/>
                </a:rPr>
                <a:t>“Queremos transformar a forma como as pessoas exploram Angola — de forma mais simples, organizada e conectada. Este é apenas o início de uma plataforma que pode posicionar o turismo angolano no mapa digital global.”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176" y="2005492"/>
            <a:ext cx="18342351" cy="8316305"/>
            <a:chOff x="0" y="0"/>
            <a:chExt cx="24456468" cy="110884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24431117" cy="11062970"/>
            </a:xfrm>
            <a:custGeom>
              <a:avLst/>
              <a:gdLst/>
              <a:ahLst/>
              <a:cxnLst/>
              <a:rect r="r" b="b" t="t" l="l"/>
              <a:pathLst>
                <a:path h="11062970" w="24431117">
                  <a:moveTo>
                    <a:pt x="0" y="0"/>
                  </a:moveTo>
                  <a:lnTo>
                    <a:pt x="24431117" y="0"/>
                  </a:lnTo>
                  <a:lnTo>
                    <a:pt x="24431117" y="11062970"/>
                  </a:lnTo>
                  <a:lnTo>
                    <a:pt x="0" y="11062970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5127473" y="572394"/>
            <a:ext cx="1777568" cy="877906"/>
            <a:chOff x="0" y="0"/>
            <a:chExt cx="2370090" cy="1170542"/>
          </a:xfrm>
        </p:grpSpPr>
        <p:sp>
          <p:nvSpPr>
            <p:cNvPr name="Freeform 5" id="5" descr="Picture 7"/>
            <p:cNvSpPr/>
            <p:nvPr/>
          </p:nvSpPr>
          <p:spPr>
            <a:xfrm flipH="false" flipV="false" rot="0">
              <a:off x="0" y="0"/>
              <a:ext cx="2370074" cy="1170559"/>
            </a:xfrm>
            <a:custGeom>
              <a:avLst/>
              <a:gdLst/>
              <a:ahLst/>
              <a:cxnLst/>
              <a:rect r="r" b="b" t="t" l="l"/>
              <a:pathLst>
                <a:path h="1170559" w="2370074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61" t="0" r="-562" b="1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445664" y="434190"/>
            <a:ext cx="1458211" cy="1119732"/>
            <a:chOff x="0" y="0"/>
            <a:chExt cx="1944282" cy="1492976"/>
          </a:xfrm>
        </p:grpSpPr>
        <p:sp>
          <p:nvSpPr>
            <p:cNvPr name="Freeform 7" id="7" descr="Picture 9"/>
            <p:cNvSpPr/>
            <p:nvPr/>
          </p:nvSpPr>
          <p:spPr>
            <a:xfrm flipH="false" flipV="false" rot="0">
              <a:off x="0" y="0"/>
              <a:ext cx="1944243" cy="1493012"/>
            </a:xfrm>
            <a:custGeom>
              <a:avLst/>
              <a:gdLst/>
              <a:ahLst/>
              <a:cxnLst/>
              <a:rect r="r" b="b" t="t" l="l"/>
              <a:pathLst>
                <a:path h="1493012" w="1944243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7" t="0" r="-109" b="2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7201592" y="146404"/>
            <a:ext cx="808054" cy="1617030"/>
            <a:chOff x="0" y="0"/>
            <a:chExt cx="1077406" cy="2156040"/>
          </a:xfrm>
        </p:grpSpPr>
        <p:sp>
          <p:nvSpPr>
            <p:cNvPr name="Freeform 9" id="9" descr="pasted-movie.png"/>
            <p:cNvSpPr/>
            <p:nvPr/>
          </p:nvSpPr>
          <p:spPr>
            <a:xfrm flipH="false" flipV="false" rot="0">
              <a:off x="0" y="0"/>
              <a:ext cx="1077468" cy="2156079"/>
            </a:xfrm>
            <a:custGeom>
              <a:avLst/>
              <a:gdLst/>
              <a:ahLst/>
              <a:cxnLst/>
              <a:rect r="r" b="b" t="t" l="l"/>
              <a:pathLst>
                <a:path h="2156079" w="1077468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604" r="5" b="-602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943321" y="366993"/>
            <a:ext cx="1380389" cy="1175602"/>
            <a:chOff x="0" y="0"/>
            <a:chExt cx="1840518" cy="1567470"/>
          </a:xfrm>
        </p:grpSpPr>
        <p:sp>
          <p:nvSpPr>
            <p:cNvPr name="Freeform 11" id="11" descr="pasted-movie.png"/>
            <p:cNvSpPr/>
            <p:nvPr/>
          </p:nvSpPr>
          <p:spPr>
            <a:xfrm flipH="false" flipV="false" rot="0">
              <a:off x="0" y="0"/>
              <a:ext cx="1840484" cy="1567434"/>
            </a:xfrm>
            <a:custGeom>
              <a:avLst/>
              <a:gdLst/>
              <a:ahLst/>
              <a:cxnLst/>
              <a:rect r="r" b="b" t="t" l="l"/>
              <a:pathLst>
                <a:path h="1567434" w="184048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378" t="-31606" r="-19623" b="-31609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762031" y="3523382"/>
            <a:ext cx="4397618" cy="4274686"/>
            <a:chOff x="0" y="0"/>
            <a:chExt cx="5863490" cy="5699582"/>
          </a:xfrm>
        </p:grpSpPr>
        <p:sp>
          <p:nvSpPr>
            <p:cNvPr name="Freeform 13" id="13" descr="Image"/>
            <p:cNvSpPr/>
            <p:nvPr/>
          </p:nvSpPr>
          <p:spPr>
            <a:xfrm flipH="false" flipV="false" rot="0">
              <a:off x="0" y="0"/>
              <a:ext cx="5863463" cy="5699633"/>
            </a:xfrm>
            <a:custGeom>
              <a:avLst/>
              <a:gdLst/>
              <a:ahLst/>
              <a:cxnLst/>
              <a:rect r="r" b="b" t="t" l="l"/>
              <a:pathLst>
                <a:path h="5699633" w="5863463">
                  <a:moveTo>
                    <a:pt x="0" y="0"/>
                  </a:moveTo>
                  <a:lnTo>
                    <a:pt x="5863463" y="0"/>
                  </a:lnTo>
                  <a:lnTo>
                    <a:pt x="5863463" y="5699633"/>
                  </a:lnTo>
                  <a:lnTo>
                    <a:pt x="0" y="5699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41" r="0" b="-4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5345031" y="4852744"/>
            <a:ext cx="7707046" cy="360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b="true" sz="10800" spc="43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Obrigado!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-915027" y="962024"/>
            <a:ext cx="7541746" cy="10555052"/>
            <a:chOff x="0" y="0"/>
            <a:chExt cx="10055662" cy="14073402"/>
          </a:xfrm>
        </p:grpSpPr>
        <p:sp>
          <p:nvSpPr>
            <p:cNvPr name="Freeform 16" id="16" descr="Image"/>
            <p:cNvSpPr/>
            <p:nvPr/>
          </p:nvSpPr>
          <p:spPr>
            <a:xfrm flipH="false" flipV="false" rot="0">
              <a:off x="0" y="0"/>
              <a:ext cx="10055606" cy="14073378"/>
            </a:xfrm>
            <a:custGeom>
              <a:avLst/>
              <a:gdLst/>
              <a:ahLst/>
              <a:cxnLst/>
              <a:rect r="r" b="b" t="t" l="l"/>
              <a:pathLst>
                <a:path h="14073378" w="10055606">
                  <a:moveTo>
                    <a:pt x="0" y="0"/>
                  </a:moveTo>
                  <a:lnTo>
                    <a:pt x="10055606" y="0"/>
                  </a:lnTo>
                  <a:lnTo>
                    <a:pt x="10055606" y="14073378"/>
                  </a:lnTo>
                  <a:lnTo>
                    <a:pt x="0" y="14073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6" r="0" b="-16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DAGyCHVihZw</dc:identifier>
  <dcterms:modified xsi:type="dcterms:W3CDTF">2011-08-01T06:04:30Z</dcterms:modified>
  <cp:revision>1</cp:revision>
  <dc:title>Frontier_Tech_Leaders_ Programme_Template - hackathon.pptx</dc:title>
</cp:coreProperties>
</file>

<file path=docProps/thumbnail.jpeg>
</file>